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1" r:id="rId2"/>
    <p:sldId id="265" r:id="rId3"/>
    <p:sldId id="266" r:id="rId4"/>
    <p:sldId id="267" r:id="rId5"/>
    <p:sldId id="269" r:id="rId6"/>
    <p:sldId id="275" r:id="rId7"/>
    <p:sldId id="268" r:id="rId8"/>
    <p:sldId id="270" r:id="rId9"/>
    <p:sldId id="271" r:id="rId10"/>
    <p:sldId id="273" r:id="rId11"/>
    <p:sldId id="272" r:id="rId12"/>
    <p:sldId id="276" r:id="rId13"/>
    <p:sldId id="277" r:id="rId14"/>
    <p:sldId id="279" r:id="rId15"/>
    <p:sldId id="278" r:id="rId16"/>
    <p:sldId id="280" r:id="rId17"/>
    <p:sldId id="281" r:id="rId18"/>
    <p:sldId id="283" r:id="rId19"/>
    <p:sldId id="284" r:id="rId20"/>
    <p:sldId id="286" r:id="rId21"/>
    <p:sldId id="288" r:id="rId22"/>
    <p:sldId id="287" r:id="rId23"/>
    <p:sldId id="291" r:id="rId24"/>
    <p:sldId id="292" r:id="rId25"/>
    <p:sldId id="293" r:id="rId26"/>
    <p:sldId id="294" r:id="rId27"/>
    <p:sldId id="285" r:id="rId28"/>
    <p:sldId id="289" r:id="rId29"/>
    <p:sldId id="290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B9"/>
    <a:srgbClr val="FCE32D"/>
    <a:srgbClr val="A72931"/>
    <a:srgbClr val="B6B6B6"/>
    <a:srgbClr val="0092B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0"/>
    <p:restoredTop sz="94562"/>
  </p:normalViewPr>
  <p:slideViewPr>
    <p:cSldViewPr snapToGrid="0" snapToObjects="1" showGuides="1">
      <p:cViewPr varScale="1">
        <p:scale>
          <a:sx n="108" d="100"/>
          <a:sy n="108" d="100"/>
        </p:scale>
        <p:origin x="232" y="1000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 showGuides="1">
      <p:cViewPr varScale="1">
        <p:scale>
          <a:sx n="126" d="100"/>
          <a:sy n="126" d="100"/>
        </p:scale>
        <p:origin x="39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FAFB1-094A-5D42-8886-B282110F4595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2984-3105-B544-B3D7-84F0E257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261A-6A60-FE4F-8563-E0524938461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946F-C9B2-9B49-8DCA-D38D97C43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940660"/>
            <a:ext cx="12192000" cy="19173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1273521"/>
            <a:ext cx="12192000" cy="3496141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04146"/>
            <a:ext cx="10515600" cy="7842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 HL7 FHIR </a:t>
            </a:r>
            <a:r>
              <a:rPr lang="en-US" dirty="0" err="1"/>
              <a:t>DevDays</a:t>
            </a:r>
            <a:r>
              <a:rPr lang="en-US" dirty="0"/>
              <a:t> in Amsterdam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1204502"/>
            <a:ext cx="12192000" cy="1259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787078" y="2581154"/>
            <a:ext cx="18473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3000" b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64" y="5578666"/>
            <a:ext cx="12131864" cy="92801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0" y="6551722"/>
            <a:ext cx="1219199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100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8D3A73-262D-2E49-B1E9-9D0FDDF0B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934" t="26305" r="4934" b="7138"/>
          <a:stretch/>
        </p:blipFill>
        <p:spPr>
          <a:xfrm>
            <a:off x="0" y="2370336"/>
            <a:ext cx="12192000" cy="31060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423B10-1BA5-D745-A8B4-D62D30539A4E}"/>
              </a:ext>
            </a:extLst>
          </p:cNvPr>
          <p:cNvSpPr/>
          <p:nvPr userDrawn="1"/>
        </p:nvSpPr>
        <p:spPr>
          <a:xfrm>
            <a:off x="0" y="2296686"/>
            <a:ext cx="12192000" cy="284468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DB100-A992-ED47-BE1B-412B34CEC7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29851" y="411146"/>
            <a:ext cx="3932296" cy="54265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940660"/>
            <a:ext cx="12192000" cy="19173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1220682"/>
            <a:ext cx="12192000" cy="3496141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344999"/>
            <a:ext cx="10515600" cy="9421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for speaker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A6357E-495B-F349-A30F-E8DD1178E4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34" t="26305" r="4934" b="7138"/>
          <a:stretch/>
        </p:blipFill>
        <p:spPr>
          <a:xfrm>
            <a:off x="0" y="2587730"/>
            <a:ext cx="12192000" cy="310604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2296686"/>
            <a:ext cx="12192000" cy="43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787078" y="2581154"/>
            <a:ext cx="184731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3000" b="0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287157"/>
            <a:ext cx="10515600" cy="441529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2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551722"/>
            <a:ext cx="1219199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100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kstvak 1"/>
          <p:cNvSpPr txBox="1"/>
          <p:nvPr userDrawn="1"/>
        </p:nvSpPr>
        <p:spPr>
          <a:xfrm>
            <a:off x="2535680" y="5927314"/>
            <a:ext cx="713271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November 20-22, Amsterdam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|   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@HL7  @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12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endParaRPr lang="nl-NL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nl-NL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1204502"/>
            <a:ext cx="12192000" cy="1259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6AABA-A7FF-1043-B7CE-2194B3D776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29851" y="411146"/>
            <a:ext cx="3932296" cy="54265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57257"/>
            <a:ext cx="12192000" cy="500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91018"/>
            <a:ext cx="12192000" cy="602072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18837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5464629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478588" y="1997075"/>
            <a:ext cx="4875212" cy="422592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15BC72-6169-3C4A-88DE-5D4B86C8C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83189" y="99332"/>
            <a:ext cx="2601872" cy="3590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18837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5464629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478588" y="1997075"/>
            <a:ext cx="4875212" cy="422592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 SIlde">
    <p:bg>
      <p:bgPr>
        <a:blipFill dpi="0" rotWithShape="1">
          <a:blip r:embed="rId2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25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1" r:id="rId3"/>
    <p:sldLayoutId id="2147483652" r:id="rId4"/>
    <p:sldLayoutId id="2147483657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ntoserver.csiro.au/shrimp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grimes/tx-analytics-fhir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jupyter/all-spark-notebook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erner/bunse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Terminology-Aware Analytics with FHIR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Grimes</a:t>
            </a:r>
          </a:p>
        </p:txBody>
      </p:sp>
    </p:spTree>
    <p:extLst>
      <p:ext uri="{BB962C8B-B14F-4D97-AF65-F5344CB8AC3E}">
        <p14:creationId xmlns:p14="http://schemas.microsoft.com/office/powerpoint/2010/main" val="13106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Demographics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2617916"/>
            <a:ext cx="5669479" cy="307194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600" dirty="0">
                <a:solidFill>
                  <a:srgbClr val="0000FF"/>
                </a:solidFill>
                <a:latin typeface="Meslo LG M, Menlo, Monaco,  Courier New"/>
              </a:rPr>
              <a:t>from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pyspark.sql.functions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</a:t>
            </a:r>
            <a:r>
              <a:rPr lang="en-AU" sz="1600" dirty="0">
                <a:solidFill>
                  <a:srgbClr val="0000FF"/>
                </a:solidFill>
                <a:latin typeface="Meslo LG M, Menlo, Monaco,  Courier New"/>
              </a:rPr>
              <a:t>import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count</a:t>
            </a:r>
          </a:p>
          <a:p>
            <a:br>
              <a:rPr lang="en-AU" sz="16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dems_dataset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patients.select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patients.gender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 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patients.birthDate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patients.deceasedDateTime</a:t>
            </a:r>
            <a:endParaRPr lang="en-AU" sz="16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        .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isNotNull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        .alias(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'deceased’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endParaRPr lang="en-AU" sz="16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dems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dems_dataset.toPandas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54EF88-60D8-2D43-A7B5-78BCEE83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44" y="1043753"/>
            <a:ext cx="4129756" cy="508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6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Demographics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B79849-DF16-CD47-8899-4F55995E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49" y="1043753"/>
            <a:ext cx="6266151" cy="51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4FD1F-249C-9443-BD30-C9D7340314F3}"/>
              </a:ext>
            </a:extLst>
          </p:cNvPr>
          <p:cNvSpPr/>
          <p:nvPr/>
        </p:nvSpPr>
        <p:spPr>
          <a:xfrm>
            <a:off x="838200" y="2555564"/>
            <a:ext cx="216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/>
              <a:t>Looks legit 👍</a:t>
            </a:r>
          </a:p>
        </p:txBody>
      </p:sp>
    </p:spTree>
    <p:extLst>
      <p:ext uri="{BB962C8B-B14F-4D97-AF65-F5344CB8AC3E}">
        <p14:creationId xmlns:p14="http://schemas.microsoft.com/office/powerpoint/2010/main" val="327732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Join patients to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2273531"/>
            <a:ext cx="10515600" cy="3348948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0000FF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from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pyspark.sql.functions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AU" sz="1400" dirty="0">
                <a:solidFill>
                  <a:srgbClr val="0000FF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import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expr,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explode_outer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countDistinct</a:t>
            </a:r>
            <a:endParaRPr lang="en-AU" sz="1400" dirty="0">
              <a:solidFill>
                <a:srgbClr val="000000"/>
              </a:solidFill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>
              <a:spcAft>
                <a:spcPts val="600"/>
              </a:spcAft>
            </a:pPr>
            <a:b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</a:b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report_date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= </a:t>
            </a: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'2019-06-01'</a:t>
            </a:r>
            <a:endParaRPr lang="en-AU" sz="1400" dirty="0">
              <a:solidFill>
                <a:srgbClr val="000000"/>
              </a:solidFill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>
              <a:spcAft>
                <a:spcPts val="600"/>
              </a:spcAft>
            </a:pPr>
            <a:b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</a:b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conditions_dataset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=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patients.join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(conditions, </a:t>
            </a: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                               (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patients.id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==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conditions.subject.reference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 &amp; \</a:t>
            </a: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                               (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conditions.onsetDateTime.isNull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() | \</a:t>
            </a: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                                   expr(</a:t>
            </a: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onsetDateTime</a:t>
            </a: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&lt;= \"%s\""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%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report_date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)) &amp; \</a:t>
            </a: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                               (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conditions.abatementDateTime.isNull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() | \</a:t>
            </a: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                                   expr(</a:t>
            </a: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abatementDateTime</a:t>
            </a: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&gt;= \"%s\""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% </a:t>
            </a:r>
            <a:r>
              <a:rPr lang="en-AU" sz="1400" dirty="0" err="1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report_date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)),</a:t>
            </a:r>
          </a:p>
          <a:p>
            <a:pPr>
              <a:spcAft>
                <a:spcPts val="600"/>
              </a:spcAft>
            </a:pP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                               '</a:t>
            </a:r>
            <a:r>
              <a:rPr lang="en-AU" sz="1400" dirty="0" err="1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left_outer</a:t>
            </a:r>
            <a:r>
              <a:rPr lang="en-AU" sz="1400" dirty="0">
                <a:solidFill>
                  <a:srgbClr val="A31515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'</a:t>
            </a:r>
            <a:r>
              <a:rPr lang="en-AU" sz="1400" dirty="0">
                <a:solidFill>
                  <a:srgbClr val="000000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33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Flattening nested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1930485"/>
            <a:ext cx="8958943" cy="64779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conditions_dataset.select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patients.id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, 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conditions.code.coding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2460-7B96-F746-B5FA-08E08E3B53B2}"/>
              </a:ext>
            </a:extLst>
          </p:cNvPr>
          <p:cNvSpPr txBox="1"/>
          <p:nvPr/>
        </p:nvSpPr>
        <p:spPr>
          <a:xfrm>
            <a:off x="838200" y="2921330"/>
            <a:ext cx="8958943" cy="3133505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root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|-- id: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|-- 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code.coding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: array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element: struct (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containsNull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    |-- id: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    |-- system: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    |-- version: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    |-- code: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    |-- display: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    |-- 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userSelected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: boolean (nullable = true)</a:t>
            </a:r>
          </a:p>
        </p:txBody>
      </p:sp>
    </p:spTree>
    <p:extLst>
      <p:ext uri="{BB962C8B-B14F-4D97-AF65-F5344CB8AC3E}">
        <p14:creationId xmlns:p14="http://schemas.microsoft.com/office/powerpoint/2010/main" val="323979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Flattening nested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1930485"/>
            <a:ext cx="9366504" cy="1194512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conditions_dataset.select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patients.id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, 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                         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explode_outer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conditions.code.coding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                             .alias(</a:t>
            </a:r>
            <a:r>
              <a:rPr lang="en-AU" dirty="0">
                <a:solidFill>
                  <a:srgbClr val="A31515"/>
                </a:solidFill>
                <a:latin typeface="Meslo LG M, Menlo, Monaco,  Courier New"/>
              </a:rPr>
              <a:t>'</a:t>
            </a:r>
            <a:r>
              <a:rPr lang="en-AU" dirty="0" err="1">
                <a:solidFill>
                  <a:srgbClr val="A31515"/>
                </a:solidFill>
                <a:latin typeface="Meslo LG M, Menlo, Monaco,  Courier New"/>
              </a:rPr>
              <a:t>conditionCoding</a:t>
            </a:r>
            <a:r>
              <a:rPr lang="en-AU" dirty="0">
                <a:solidFill>
                  <a:srgbClr val="A31515"/>
                </a:solidFill>
                <a:latin typeface="Meslo LG M, Menlo, Monaco,  Courier New"/>
              </a:rPr>
              <a:t>'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2460-7B96-F746-B5FA-08E08E3B53B2}"/>
              </a:ext>
            </a:extLst>
          </p:cNvPr>
          <p:cNvSpPr txBox="1"/>
          <p:nvPr/>
        </p:nvSpPr>
        <p:spPr>
          <a:xfrm>
            <a:off x="838200" y="3396347"/>
            <a:ext cx="8958943" cy="2856506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root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|-- id: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|-- 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conditionCoding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: struct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id: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system: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version: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code: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display: string (nullable = true)</a:t>
            </a:r>
          </a:p>
          <a:p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 |    |-- </a:t>
            </a:r>
            <a:r>
              <a:rPr lang="en-AU" dirty="0" err="1">
                <a:solidFill>
                  <a:srgbClr val="000000"/>
                </a:solidFill>
                <a:latin typeface="Meslo LG M, Menlo, Monaco,  Courier New"/>
              </a:rPr>
              <a:t>userSelected</a:t>
            </a:r>
            <a:r>
              <a:rPr lang="en-AU" dirty="0">
                <a:solidFill>
                  <a:srgbClr val="000000"/>
                </a:solidFill>
                <a:latin typeface="Meslo LG M, Menlo, Monaco,  Courier New"/>
              </a:rPr>
              <a:t>: boolean (nullable = true)</a:t>
            </a:r>
          </a:p>
        </p:txBody>
      </p:sp>
    </p:spTree>
    <p:extLst>
      <p:ext uri="{BB962C8B-B14F-4D97-AF65-F5344CB8AC3E}">
        <p14:creationId xmlns:p14="http://schemas.microsoft.com/office/powerpoint/2010/main" val="262052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Disease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648AC-6B2E-5847-B987-B01952C0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30485"/>
            <a:ext cx="6400800" cy="391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495AA2-B99A-374E-9BA0-FF884735CA4D}"/>
              </a:ext>
            </a:extLst>
          </p:cNvPr>
          <p:cNvSpPr/>
          <p:nvPr/>
        </p:nvSpPr>
        <p:spPr>
          <a:xfrm>
            <a:off x="838200" y="2199303"/>
            <a:ext cx="32944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106 distinct SNOMED CT Condition codes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CE229-07AD-5341-B5A4-C8273BDEE0A6}"/>
              </a:ext>
            </a:extLst>
          </p:cNvPr>
          <p:cNvSpPr/>
          <p:nvPr/>
        </p:nvSpPr>
        <p:spPr>
          <a:xfrm>
            <a:off x="838199" y="3422228"/>
            <a:ext cx="32944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How could we group them?</a:t>
            </a:r>
          </a:p>
        </p:txBody>
      </p:sp>
    </p:spTree>
    <p:extLst>
      <p:ext uri="{BB962C8B-B14F-4D97-AF65-F5344CB8AC3E}">
        <p14:creationId xmlns:p14="http://schemas.microsoft.com/office/powerpoint/2010/main" val="307608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 ValueSets!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E2FCC9-074A-DC45-A299-C3405955C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We can define sets of codes that allow us to categorise our data, for the purposes of grouping and filtering</a:t>
            </a:r>
          </a:p>
          <a:p>
            <a:pPr>
              <a:spcAft>
                <a:spcPts val="1800"/>
              </a:spcAft>
            </a:pPr>
            <a:r>
              <a:rPr lang="en-AU" dirty="0"/>
              <a:t>ValueSets can be defined as:</a:t>
            </a:r>
          </a:p>
          <a:p>
            <a:pPr lvl="1">
              <a:spcAft>
                <a:spcPts val="1800"/>
              </a:spcAft>
            </a:pPr>
            <a:r>
              <a:rPr lang="en-AU" dirty="0"/>
              <a:t>Simple enumeration of codes</a:t>
            </a:r>
          </a:p>
          <a:p>
            <a:pPr lvl="1">
              <a:spcAft>
                <a:spcPts val="1800"/>
              </a:spcAft>
            </a:pPr>
            <a:r>
              <a:rPr lang="en-AU" dirty="0"/>
              <a:t>Rules that describe the criteria by which codes are included / excluded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01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SNOMED CT ValueSets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E2FCC9-074A-DC45-A299-C3405955C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Rich expression language, available through FHIR</a:t>
            </a:r>
          </a:p>
          <a:p>
            <a:pPr>
              <a:spcAft>
                <a:spcPts val="1800"/>
              </a:spcAft>
            </a:pPr>
            <a:r>
              <a:rPr lang="en-AU" dirty="0"/>
              <a:t>Shrimp can help you explore the ontology, and author expressions to define ValueSets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AU" dirty="0">
                <a:hlinkClick r:id="rId2"/>
              </a:rPr>
              <a:t>https://ontoserver.csiro.au/shrimp</a:t>
            </a:r>
            <a:endParaRPr lang="en-AU" dirty="0"/>
          </a:p>
          <a:p>
            <a:pPr>
              <a:spcAft>
                <a:spcPts val="1800"/>
              </a:spcAft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98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40D8B-837C-3E4B-8D2F-36003F96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1DD42-3FBB-FA40-B707-41C65AEC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3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DF05-1C3D-184F-86D2-EB3C97F5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Query and analyse a (potentially big) FHIR dataset</a:t>
            </a:r>
          </a:p>
          <a:p>
            <a:pPr>
              <a:spcAft>
                <a:spcPts val="1800"/>
              </a:spcAft>
            </a:pPr>
            <a:r>
              <a:rPr lang="en-AU" dirty="0"/>
              <a:t>Leverage the knowledge within clinical codes by interacting with a FHIR terminology server</a:t>
            </a:r>
          </a:p>
          <a:p>
            <a:pPr>
              <a:spcAft>
                <a:spcPts val="1800"/>
              </a:spcAft>
            </a:pPr>
            <a:endParaRPr lang="en-AU" dirty="0"/>
          </a:p>
          <a:p>
            <a:pPr marL="0" indent="0">
              <a:spcAft>
                <a:spcPts val="1800"/>
              </a:spcAft>
              <a:buNone/>
            </a:pPr>
            <a:r>
              <a:rPr lang="en-AU" dirty="0"/>
              <a:t>GitHub repo: </a:t>
            </a:r>
            <a:r>
              <a:rPr lang="en-AU" dirty="0">
                <a:hlinkClick r:id="rId2"/>
              </a:rPr>
              <a:t>https://github.com/johngrimes/tx-analytics-fhir</a:t>
            </a:r>
            <a:endParaRPr lang="en-AU" dirty="0"/>
          </a:p>
          <a:p>
            <a:pPr>
              <a:spcAft>
                <a:spcPts val="1800"/>
              </a:spcAft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622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59BD6-317D-CD4F-8788-6A2D3AAB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Disorder of glucose regulation ValueSet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ABF16-C407-DE43-A730-C6CEC2A80AEF}"/>
              </a:ext>
            </a:extLst>
          </p:cNvPr>
          <p:cNvSpPr txBox="1"/>
          <p:nvPr/>
        </p:nvSpPr>
        <p:spPr>
          <a:xfrm>
            <a:off x="838200" y="1930485"/>
            <a:ext cx="7830312" cy="4026057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"</a:t>
            </a:r>
            <a:r>
              <a:rPr lang="en-AU" sz="1400" dirty="0" err="1">
                <a:solidFill>
                  <a:srgbClr val="0451A5"/>
                </a:solidFill>
                <a:latin typeface="Meslo LG M, Menlo, Monaco,  Courier New"/>
              </a:rPr>
              <a:t>resourceType</a:t>
            </a:r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"ValueSet"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"compose"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"include"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"system"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"filter"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"property"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”concept"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"op"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"is-a"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"value"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"237597000"</a:t>
            </a:r>
            <a:endParaRPr lang="en-AU" sz="14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313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Disorder of glucose regulation ValueSet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ABF16-C407-DE43-A730-C6CEC2A80AEF}"/>
              </a:ext>
            </a:extLst>
          </p:cNvPr>
          <p:cNvSpPr txBox="1"/>
          <p:nvPr/>
        </p:nvSpPr>
        <p:spPr>
          <a:xfrm>
            <a:off x="838200" y="1930485"/>
            <a:ext cx="7830312" cy="4026057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"</a:t>
            </a:r>
            <a:r>
              <a:rPr lang="en-AU" sz="1400" dirty="0" err="1">
                <a:solidFill>
                  <a:srgbClr val="0451A5"/>
                </a:solidFill>
                <a:latin typeface="Meslo LG M, Menlo, Monaco,  Courier New"/>
              </a:rPr>
              <a:t>resourceType</a:t>
            </a:r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"ValueSet"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"compose"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"include"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"system"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"filter"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"property"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"constraint"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"op"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"="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"value"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"&lt;&lt; 237597000|Disorder of glucose regulation|"</a:t>
            </a:r>
            <a:endParaRPr lang="en-AU" sz="14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499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F445B-766E-4A46-9199-BFB069FA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F2A1843-8CD6-9F44-B473-07FE077D9A9C}"/>
              </a:ext>
            </a:extLst>
          </p:cNvPr>
          <p:cNvSpPr/>
          <p:nvPr/>
        </p:nvSpPr>
        <p:spPr>
          <a:xfrm>
            <a:off x="2130552" y="1432877"/>
            <a:ext cx="676656" cy="23774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8039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1941BE-3574-1E41-B61E-0DA3521D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4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Loading the expansion into Spark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2273531"/>
            <a:ext cx="10515600" cy="2517952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400" dirty="0">
                <a:solidFill>
                  <a:srgbClr val="0000FF"/>
                </a:solidFill>
                <a:latin typeface="Meslo LG M, Menlo, Monaco,  Courier New"/>
              </a:rPr>
              <a:t>import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json</a:t>
            </a:r>
            <a:endParaRPr lang="en-AU" sz="14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400" dirty="0">
                <a:solidFill>
                  <a:srgbClr val="0000FF"/>
                </a:solidFill>
                <a:latin typeface="Meslo LG M, Menlo, Monaco,  Courier New"/>
              </a:rPr>
              <a:t>from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pyspark.sql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</a:t>
            </a:r>
            <a:r>
              <a:rPr lang="en-AU" sz="1400" dirty="0">
                <a:solidFill>
                  <a:srgbClr val="0000FF"/>
                </a:solidFill>
                <a:latin typeface="Meslo LG M, Menlo, Monaco,  Courier New"/>
              </a:rPr>
              <a:t>import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Row</a:t>
            </a:r>
          </a:p>
          <a:p>
            <a:br>
              <a:rPr lang="en-AU" sz="14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tx_conn.request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'POST'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'/fhir/ValueSet/$expand'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json.dumps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valueset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), headers=headers)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response =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tx_conn.getresponse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()</a:t>
            </a:r>
          </a:p>
          <a:p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json_string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=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response.read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()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parsed =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json.loads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json_string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br>
              <a:rPr lang="en-AU" sz="14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codes = [Row(system=x[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'system'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], code=x[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'code'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]) </a:t>
            </a:r>
            <a:r>
              <a:rPr lang="en-AU" sz="1400" dirty="0">
                <a:solidFill>
                  <a:srgbClr val="0000FF"/>
                </a:solidFill>
                <a:latin typeface="Meslo LG M, Menlo, Monaco,  Courier New"/>
              </a:rPr>
              <a:t>for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x </a:t>
            </a:r>
            <a:r>
              <a:rPr lang="en-AU" sz="1400" dirty="0">
                <a:solidFill>
                  <a:srgbClr val="0000FF"/>
                </a:solidFill>
                <a:latin typeface="Meslo LG M, Menlo, Monaco,  Courier New"/>
              </a:rPr>
              <a:t>in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parsed[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'expansion'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][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'contains'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]]</a:t>
            </a:r>
          </a:p>
          <a:p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valueset_codes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=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spark.createDataFrame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(codes, [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'code'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'system'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05038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ValueSet membership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2273531"/>
            <a:ext cx="10515600" cy="1656177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conditions_dataset.join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valueset_codes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              (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conditions_dataset.conditionCoding.system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==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valueset_codes.system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) &amp;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                (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conditions_dataset.conditionCoding.code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==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valueset_codes.code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),</a:t>
            </a:r>
          </a:p>
          <a:p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                        '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left_outer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) \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        .select(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conditions_dataset.id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 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                </a:t>
            </a:r>
            <a:r>
              <a:rPr lang="en-AU" sz="1400" dirty="0" err="1">
                <a:solidFill>
                  <a:srgbClr val="000000"/>
                </a:solidFill>
                <a:latin typeface="Meslo LG M, Menlo, Monaco,  Courier New"/>
              </a:rPr>
              <a:t>valueset_codes.code.isNotNull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().alias(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In value set?'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43582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the grouping on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648AC-6B2E-5847-B987-B01952C0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30485"/>
            <a:ext cx="6400800" cy="391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495AA2-B99A-374E-9BA0-FF884735CA4D}"/>
              </a:ext>
            </a:extLst>
          </p:cNvPr>
          <p:cNvSpPr/>
          <p:nvPr/>
        </p:nvSpPr>
        <p:spPr>
          <a:xfrm>
            <a:off x="838200" y="2199303"/>
            <a:ext cx="32944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Why doesn’t “Disorder of glucose regulation” include “Prediabetes”?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6E982-E74E-D04A-9E38-7B2630C90113}"/>
              </a:ext>
            </a:extLst>
          </p:cNvPr>
          <p:cNvSpPr/>
          <p:nvPr/>
        </p:nvSpPr>
        <p:spPr>
          <a:xfrm>
            <a:off x="4953000" y="2606040"/>
            <a:ext cx="6330696" cy="4297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329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6951B-2714-5B46-8E04-4A6900A7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8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B6D798-7EDD-BB4C-9B74-0D97B7F5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F94432F-B678-4C4F-9FFF-F3695958A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705" y="4019027"/>
            <a:ext cx="3816591" cy="19804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248594-DA1C-4C4B-8849-D5CF48E0A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4507"/>
            <a:ext cx="4761191" cy="12844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0F4280-2DAB-C64F-ACE2-2D430CB33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200" y="2144507"/>
            <a:ext cx="4927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78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Historically coded data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E2FCC9-074A-DC45-A299-C3405955C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Real data (and synthetic data!) often contains codes that were active at the time of capture, but have since been retired</a:t>
            </a:r>
          </a:p>
          <a:p>
            <a:pPr>
              <a:spcAft>
                <a:spcPts val="1800"/>
              </a:spcAft>
            </a:pPr>
            <a:r>
              <a:rPr lang="en-AU" dirty="0"/>
              <a:t>SNOMED CT includes relationships between retired codes and the codes they were replaced by</a:t>
            </a:r>
          </a:p>
          <a:p>
            <a:pPr>
              <a:spcAft>
                <a:spcPts val="1800"/>
              </a:spcAft>
            </a:pPr>
            <a:r>
              <a:rPr lang="en-AU" dirty="0"/>
              <a:t>We can query this information through the FHIR API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498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4311B-AF2A-A640-9F6E-B04959D2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F8B58-CE48-0748-A17E-B011D80A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67" y="0"/>
            <a:ext cx="840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1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Translate request over implicit ConceptMap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03D66-90CB-E24D-895C-1246DDD28678}"/>
              </a:ext>
            </a:extLst>
          </p:cNvPr>
          <p:cNvSpPr txBox="1"/>
          <p:nvPr/>
        </p:nvSpPr>
        <p:spPr>
          <a:xfrm>
            <a:off x="838200" y="1930485"/>
            <a:ext cx="7830312" cy="424150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resourceType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"Parameters"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"parameter"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url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valueUri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sct?fhir_cm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=900000000000526001"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},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"system"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valueUri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},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"code"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valueCode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"9414007"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},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"reverse"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valueBoolean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0000FF"/>
                </a:solidFill>
                <a:latin typeface="Meslo LG M, Menlo, Monaco,  Courier New"/>
              </a:rPr>
              <a:t>true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}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]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1EF35-C335-BE42-B243-70C1FAD0791E}"/>
              </a:ext>
            </a:extLst>
          </p:cNvPr>
          <p:cNvSpPr txBox="1"/>
          <p:nvPr/>
        </p:nvSpPr>
        <p:spPr>
          <a:xfrm>
            <a:off x="8989621" y="2636322"/>
            <a:ext cx="14317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AU" b="0" dirty="0"/>
              <a:t>REPLACED BY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7BE566-160F-3E42-B993-7463F1128C91}"/>
              </a:ext>
            </a:extLst>
          </p:cNvPr>
          <p:cNvCxnSpPr>
            <a:stCxn id="8" idx="1"/>
          </p:cNvCxnSpPr>
          <p:nvPr/>
        </p:nvCxnSpPr>
        <p:spPr>
          <a:xfrm flipH="1">
            <a:off x="7469579" y="2820988"/>
            <a:ext cx="1520042" cy="25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29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354"/>
            <a:ext cx="10515600" cy="886732"/>
          </a:xfrm>
        </p:spPr>
        <p:txBody>
          <a:bodyPr/>
          <a:lstStyle/>
          <a:p>
            <a:r>
              <a:rPr lang="en-AU" dirty="0"/>
              <a:t>Translate response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062CB-FE56-2D43-8839-A853CAA5AB5A}"/>
              </a:ext>
            </a:extLst>
          </p:cNvPr>
          <p:cNvSpPr txBox="1"/>
          <p:nvPr/>
        </p:nvSpPr>
        <p:spPr>
          <a:xfrm>
            <a:off x="838199" y="944821"/>
            <a:ext cx="10918372" cy="5903494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resourceType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"Parameters"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"parameter"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"result"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valueBoolean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0000FF"/>
                </a:solidFill>
                <a:latin typeface="Meslo LG M, Menlo, Monaco,  Courier New"/>
              </a:rPr>
              <a:t>true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},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"match"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"part"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"equivalence"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valueCode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"equivalent"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},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"concept"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valueCoding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  "system"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  "code"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"15777000"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  "display"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"Prediabetes"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  }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},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{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"name"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"source"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          "</a:t>
            </a:r>
            <a:r>
              <a:rPr lang="en-AU" sz="1200" dirty="0" err="1">
                <a:solidFill>
                  <a:srgbClr val="0451A5"/>
                </a:solidFill>
                <a:latin typeface="Meslo LG M, Menlo, Monaco,  Courier New"/>
              </a:rPr>
              <a:t>valueString</a:t>
            </a:r>
            <a:r>
              <a:rPr lang="en-AU" sz="12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2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200" dirty="0">
                <a:solidFill>
                  <a:srgbClr val="A31515"/>
                </a:solidFill>
                <a:latin typeface="Meslo LG M, Menlo, Monaco,  Courier New"/>
              </a:rPr>
              <a:t>/32506021000036107/version/20191031?fhir_cm=900000000000526001"</a:t>
            </a:r>
            <a:endParaRPr lang="en-AU" sz="12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  }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  ]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  }, ...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  ]</a:t>
            </a:r>
          </a:p>
          <a:p>
            <a:r>
              <a:rPr lang="en-AU" sz="1200" dirty="0">
                <a:solidFill>
                  <a:srgbClr val="000000"/>
                </a:solidFill>
                <a:latin typeface="Meslo LG M, Menlo, Monaco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141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3739"/>
            <a:ext cx="10515600" cy="886732"/>
          </a:xfrm>
        </p:spPr>
        <p:txBody>
          <a:bodyPr/>
          <a:lstStyle/>
          <a:p>
            <a:r>
              <a:rPr lang="en-AU" dirty="0"/>
              <a:t>ValueSet including historical codes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ABF16-C407-DE43-A730-C6CEC2A80AEF}"/>
              </a:ext>
            </a:extLst>
          </p:cNvPr>
          <p:cNvSpPr txBox="1"/>
          <p:nvPr/>
        </p:nvSpPr>
        <p:spPr>
          <a:xfrm>
            <a:off x="838200" y="1550471"/>
            <a:ext cx="7830312" cy="5318718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"</a:t>
            </a:r>
            <a:r>
              <a:rPr lang="en-AU" sz="1400" dirty="0" err="1">
                <a:solidFill>
                  <a:srgbClr val="0451A5"/>
                </a:solidFill>
                <a:latin typeface="Meslo LG M, Menlo, Monaco,  Courier New"/>
              </a:rPr>
              <a:t>resourceType</a:t>
            </a:r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"ValueSet"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"compose"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"include"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"system"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"filter"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"property"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”concept"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"op"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"is-a"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    "value"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"237597000"</a:t>
            </a:r>
            <a:endParaRPr lang="en-AU" sz="14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},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{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"system"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"http://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snomed.info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/</a:t>
            </a:r>
            <a:r>
              <a:rPr lang="en-AU" sz="1400" dirty="0" err="1">
                <a:solidFill>
                  <a:srgbClr val="A31515"/>
                </a:solidFill>
                <a:latin typeface="Meslo LG M, Menlo, Monaco,  Courier New"/>
              </a:rPr>
              <a:t>sct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        "concept"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[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  { </a:t>
            </a:r>
            <a:r>
              <a:rPr lang="en-AU" sz="1400" dirty="0">
                <a:solidFill>
                  <a:srgbClr val="0451A5"/>
                </a:solidFill>
                <a:latin typeface="Meslo LG M, Menlo, Monaco,  Courier New"/>
              </a:rPr>
              <a:t>"code"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: </a:t>
            </a:r>
            <a:r>
              <a:rPr lang="en-AU" sz="1400" dirty="0">
                <a:solidFill>
                  <a:srgbClr val="A31515"/>
                </a:solidFill>
                <a:latin typeface="Meslo LG M, Menlo, Monaco,  Courier New"/>
              </a:rPr>
              <a:t>"15777000"</a:t>
            </a:r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}, ...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  ]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eslo LG M, Menlo, Monaco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9302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4DC7-361B-D145-A877-092CEF71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8C1DB-532A-2540-906B-651F130F2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85E2C0-64AC-AC4E-8C68-FF6924148D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52151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1CDE7C-B493-F648-A1B4-44D56A8FF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0" t="23693" r="1178" b="9750"/>
          <a:stretch/>
        </p:blipFill>
        <p:spPr>
          <a:xfrm>
            <a:off x="0" y="2236797"/>
            <a:ext cx="12192000" cy="31060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EC2E33-79AE-684F-B002-850F141D3300}"/>
              </a:ext>
            </a:extLst>
          </p:cNvPr>
          <p:cNvSpPr/>
          <p:nvPr/>
        </p:nvSpPr>
        <p:spPr>
          <a:xfrm>
            <a:off x="0" y="1477233"/>
            <a:ext cx="12192000" cy="779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5CC9A-2BFE-1643-BB1A-1EB17BC498CC}"/>
              </a:ext>
            </a:extLst>
          </p:cNvPr>
          <p:cNvSpPr txBox="1">
            <a:spLocks/>
          </p:cNvSpPr>
          <p:nvPr/>
        </p:nvSpPr>
        <p:spPr>
          <a:xfrm>
            <a:off x="0" y="5584425"/>
            <a:ext cx="12191999" cy="8867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www.devdays.com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E681CB-6208-1943-A918-DAD02F37F0C3}"/>
              </a:ext>
            </a:extLst>
          </p:cNvPr>
          <p:cNvSpPr/>
          <p:nvPr/>
        </p:nvSpPr>
        <p:spPr>
          <a:xfrm>
            <a:off x="0" y="2110233"/>
            <a:ext cx="12192000" cy="367724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29C23-F700-C842-A2C2-FBC598A61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295" y="4104734"/>
            <a:ext cx="954505" cy="1479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41559-3344-CC41-8383-83487B831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063" y="1588078"/>
            <a:ext cx="2601872" cy="3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5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Generate a synthetic patient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DF05-1C3D-184F-86D2-EB3C97F5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Synthea - </a:t>
            </a:r>
            <a:r>
              <a:rPr lang="en-AU" dirty="0">
                <a:hlinkClick r:id="rId2"/>
              </a:rPr>
              <a:t>https://github.com/synthetichealth/synthea</a:t>
            </a:r>
            <a:endParaRPr lang="en-AU" dirty="0"/>
          </a:p>
          <a:p>
            <a:pPr>
              <a:spcAft>
                <a:spcPts val="1800"/>
              </a:spcAft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199" y="3472939"/>
            <a:ext cx="8981259" cy="1594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180000" tIns="180000" rIns="180000" b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0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git clone https://</a:t>
            </a:r>
            <a:r>
              <a:rPr lang="en-AU" sz="2000" dirty="0" err="1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github.com</a:t>
            </a:r>
            <a:r>
              <a:rPr lang="en-AU" sz="20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/</a:t>
            </a:r>
            <a:r>
              <a:rPr lang="en-AU" sz="2000" dirty="0" err="1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synthetichealth</a:t>
            </a:r>
            <a:r>
              <a:rPr lang="en-AU" sz="20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/</a:t>
            </a:r>
            <a:r>
              <a:rPr lang="en-AU" sz="2000" dirty="0" err="1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synthea.git</a:t>
            </a:r>
            <a:endParaRPr lang="en-AU" sz="2000" dirty="0">
              <a:solidFill>
                <a:schemeClr val="bg1"/>
              </a:solidFill>
              <a:latin typeface="Meslo LG M" panose="020B0609030804020204" pitchFamily="49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>
              <a:spcAft>
                <a:spcPts val="1200"/>
              </a:spcAft>
            </a:pPr>
            <a:r>
              <a:rPr lang="en-AU" sz="20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cd </a:t>
            </a:r>
            <a:r>
              <a:rPr lang="en-AU" sz="2000" dirty="0" err="1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synthea</a:t>
            </a:r>
            <a:endParaRPr lang="en-AU" sz="2000" dirty="0">
              <a:solidFill>
                <a:schemeClr val="bg1"/>
              </a:solidFill>
              <a:latin typeface="Meslo LG M" panose="020B0609030804020204" pitchFamily="49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>
              <a:spcAft>
                <a:spcPts val="1200"/>
              </a:spcAft>
            </a:pPr>
            <a:r>
              <a:rPr lang="en-AU" sz="20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./</a:t>
            </a:r>
            <a:r>
              <a:rPr lang="en-AU" sz="2000" dirty="0" err="1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run_synthea</a:t>
            </a:r>
            <a:r>
              <a:rPr lang="en-AU" sz="20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 -p 1000 -s 20191120</a:t>
            </a:r>
            <a:endParaRPr lang="en-AU" sz="2000" b="0" dirty="0">
              <a:solidFill>
                <a:schemeClr val="bg1"/>
              </a:solidFill>
              <a:latin typeface="Meslo LG M" panose="020B0609030804020204" pitchFamily="49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9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Generate a synthetic patient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9C5BE-84F8-A24F-BF9E-D97C2A7FBB95}"/>
              </a:ext>
            </a:extLst>
          </p:cNvPr>
          <p:cNvSpPr txBox="1"/>
          <p:nvPr/>
        </p:nvSpPr>
        <p:spPr>
          <a:xfrm>
            <a:off x="838200" y="2309158"/>
            <a:ext cx="8386546" cy="3410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180000" tIns="180000" rIns="180000" bIns="18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Aaron697_Lakin515_a254176b-19c8-4269-8f61-36a1cb119b96.json</a:t>
            </a:r>
          </a:p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Abdul218_Stoltenberg489_0d1dfc82-d24c-4bae-be00-c2abea1f6309.json</a:t>
            </a:r>
          </a:p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Abel832_Bernier607_74b76841-0410-4f5e-8034-62740441c870.json</a:t>
            </a:r>
          </a:p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Abel832_Purdy2_2890890f-c542-421e-a5d4-0c8e52007e64.json</a:t>
            </a:r>
          </a:p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Abraham100_Koelpin146_4a3d1b21-66f6-46b3-bf7b-ab8a4916003e.json</a:t>
            </a:r>
          </a:p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Abraham100_Rath779_b7d69fb7-c1ba-471f-b74c-82a31baa0b07.json</a:t>
            </a:r>
          </a:p>
          <a:p>
            <a:pPr>
              <a:spcAft>
                <a:spcPts val="1200"/>
              </a:spcAft>
            </a:pPr>
            <a:r>
              <a:rPr lang="en-AU" sz="160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Abram53_Mraz590_b69eaeb1-75ce-44c0-8736-6db03d742487.json</a:t>
            </a:r>
          </a:p>
          <a:p>
            <a:pPr>
              <a:spcAft>
                <a:spcPts val="1200"/>
              </a:spcAft>
            </a:pPr>
            <a:r>
              <a:rPr lang="en-AU" sz="1600" b="0" dirty="0">
                <a:solidFill>
                  <a:schemeClr val="bg1"/>
                </a:solidFill>
                <a:latin typeface="Meslo LG M" panose="020B0609030804020204" pitchFamily="49" charset="0"/>
                <a:ea typeface="Meslo LG M" panose="020B0609030804020204" pitchFamily="49" charset="0"/>
                <a:cs typeface="Meslo LG M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0251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 yourself a nice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DF05-1C3D-184F-86D2-EB3C97F5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AU" dirty="0"/>
              <a:t>Docker image: </a:t>
            </a:r>
            <a:r>
              <a:rPr lang="en-AU" dirty="0">
                <a:hlinkClick r:id="rId2"/>
              </a:rPr>
              <a:t>https://hub.docker.com/r/jupyter/all-spark-notebook</a:t>
            </a:r>
            <a:endParaRPr lang="en-AU" dirty="0"/>
          </a:p>
          <a:p>
            <a:pPr marL="0" indent="0">
              <a:spcAft>
                <a:spcPts val="600"/>
              </a:spcAft>
              <a:buNone/>
            </a:pPr>
            <a:r>
              <a:rPr lang="en-AU" dirty="0"/>
              <a:t>Includes:</a:t>
            </a:r>
          </a:p>
          <a:p>
            <a:r>
              <a:rPr lang="en-AU" dirty="0"/>
              <a:t>Jupyter Notebook and </a:t>
            </a:r>
            <a:r>
              <a:rPr lang="en-AU" dirty="0" err="1"/>
              <a:t>JupyterLab</a:t>
            </a:r>
            <a:endParaRPr lang="en-AU" dirty="0"/>
          </a:p>
          <a:p>
            <a:r>
              <a:rPr lang="en-AU" dirty="0"/>
              <a:t>Python and </a:t>
            </a:r>
            <a:r>
              <a:rPr lang="en-AU" dirty="0" err="1"/>
              <a:t>pyspark</a:t>
            </a:r>
            <a:endParaRPr lang="en-AU" dirty="0"/>
          </a:p>
          <a:p>
            <a:r>
              <a:rPr lang="en-AU" dirty="0"/>
              <a:t>R and </a:t>
            </a:r>
            <a:r>
              <a:rPr lang="en-AU" dirty="0" err="1"/>
              <a:t>SparkR</a:t>
            </a:r>
            <a:endParaRPr lang="en-AU" dirty="0"/>
          </a:p>
          <a:p>
            <a:r>
              <a:rPr lang="en-AU" dirty="0"/>
              <a:t>Apache Spark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53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 FHIR into Parquet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DF05-1C3D-184F-86D2-EB3C97F5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1" cy="4225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Bunsen - </a:t>
            </a:r>
            <a:r>
              <a:rPr lang="en-AU" dirty="0">
                <a:hlinkClick r:id="rId2"/>
              </a:rPr>
              <a:t>https://github.com/cerner/bunsen</a:t>
            </a:r>
            <a:endParaRPr lang="en-AU" dirty="0"/>
          </a:p>
          <a:p>
            <a:pPr>
              <a:spcAft>
                <a:spcPts val="1800"/>
              </a:spcAft>
            </a:pPr>
            <a:endParaRPr lang="en-AU" dirty="0"/>
          </a:p>
          <a:p>
            <a:pPr>
              <a:spcAft>
                <a:spcPts val="1800"/>
              </a:spcAft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199" y="2879173"/>
            <a:ext cx="8263114" cy="3810613"/>
          </a:xfrm>
          <a:prstGeom prst="rect">
            <a:avLst/>
          </a:prstGeom>
          <a:solidFill>
            <a:schemeClr val="bg1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AU" sz="1600" dirty="0">
                <a:solidFill>
                  <a:srgbClr val="0000FF"/>
                </a:solidFill>
                <a:latin typeface="Meslo LG M, Menlo, Monaco,  Courier New"/>
              </a:rPr>
              <a:t>from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bunsen.r4.bundles </a:t>
            </a:r>
            <a:r>
              <a:rPr lang="en-AU" sz="1600" dirty="0">
                <a:solidFill>
                  <a:srgbClr val="0000FF"/>
                </a:solidFill>
                <a:latin typeface="Meslo LG M, Menlo, Monaco,  Courier New"/>
              </a:rPr>
              <a:t>import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load_from_directory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extract_entry</a:t>
            </a:r>
            <a:endParaRPr lang="en-AU" sz="1600" dirty="0">
              <a:solidFill>
                <a:srgbClr val="000000"/>
              </a:solidFill>
              <a:latin typeface="Meslo LG M, Menlo, Monaco,  Courier New"/>
            </a:endParaRPr>
          </a:p>
          <a:p>
            <a:br>
              <a:rPr lang="en-AU" sz="16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resources = [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'patient'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             'observation'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             '</a:t>
            </a:r>
            <a:r>
              <a:rPr lang="en-AU" sz="1600" dirty="0" err="1">
                <a:solidFill>
                  <a:srgbClr val="A31515"/>
                </a:solidFill>
                <a:latin typeface="Meslo LG M, Menlo, Monaco,  Courier New"/>
              </a:rPr>
              <a:t>medicationrequest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             'condition'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]</a:t>
            </a:r>
          </a:p>
          <a:p>
            <a:br>
              <a:rPr lang="en-AU" sz="16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bundles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load_from_directory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(spark,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'file://path/to/fhir'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br>
              <a:rPr lang="en-AU" sz="16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600" dirty="0">
                <a:solidFill>
                  <a:srgbClr val="0000FF"/>
                </a:solidFill>
                <a:latin typeface="Meslo LG M, Menlo, Monaco,  Courier New"/>
              </a:rPr>
              <a:t>for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resource </a:t>
            </a:r>
            <a:r>
              <a:rPr lang="en-AU" sz="1600" dirty="0">
                <a:solidFill>
                  <a:srgbClr val="0000FF"/>
                </a:solidFill>
                <a:latin typeface="Meslo LG M, Menlo, Monaco,  Courier New"/>
              </a:rPr>
              <a:t>in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resources: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df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extract_entry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(spark, bundles, resource)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df.write.format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'parquet'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 \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      .mode(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'overwrite'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 \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      .save(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'file://path/to/warehouse/'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resource)</a:t>
            </a:r>
          </a:p>
        </p:txBody>
      </p:sp>
    </p:spTree>
    <p:extLst>
      <p:ext uri="{BB962C8B-B14F-4D97-AF65-F5344CB8AC3E}">
        <p14:creationId xmlns:p14="http://schemas.microsoft.com/office/powerpoint/2010/main" val="283383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 data into Spark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199" y="2879173"/>
            <a:ext cx="10608308" cy="1594622"/>
          </a:xfrm>
          <a:prstGeom prst="rect">
            <a:avLst/>
          </a:prstGeom>
          <a:solidFill>
            <a:schemeClr val="bg1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warehouse_location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=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'file:///path/to/warehouse'</a:t>
            </a:r>
            <a:endParaRPr lang="en-AU" sz="1600" dirty="0">
              <a:solidFill>
                <a:srgbClr val="000000"/>
              </a:solidFill>
              <a:latin typeface="Meslo LG M, Menlo, Monaco,  Courier New"/>
            </a:endParaRPr>
          </a:p>
          <a:p>
            <a:br>
              <a:rPr lang="en-AU" sz="1600" dirty="0">
                <a:solidFill>
                  <a:srgbClr val="000000"/>
                </a:solidFill>
                <a:latin typeface="Meslo LG M, Menlo, Monaco,  Courier New"/>
              </a:rPr>
            </a:b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patients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spark.read.parquet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warehouse_location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'/'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'patient'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).cache()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observations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spark.read.parquet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warehouse_location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'/'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'observation'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).cache()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conditions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spark.read.parquet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warehouse_location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'/'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+ 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'condition'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).cache()</a:t>
            </a:r>
          </a:p>
        </p:txBody>
      </p:sp>
    </p:spTree>
    <p:extLst>
      <p:ext uri="{BB962C8B-B14F-4D97-AF65-F5344CB8AC3E}">
        <p14:creationId xmlns:p14="http://schemas.microsoft.com/office/powerpoint/2010/main" val="165750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4D09-0AFE-8E4C-9379-2969A43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Demographics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E60FB-1A46-F046-84A6-503EDE492388}"/>
              </a:ext>
            </a:extLst>
          </p:cNvPr>
          <p:cNvSpPr txBox="1"/>
          <p:nvPr/>
        </p:nvSpPr>
        <p:spPr>
          <a:xfrm>
            <a:off x="838200" y="2617916"/>
            <a:ext cx="5669479" cy="2579507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demographics =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patients.select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patients.gender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 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patients.birthDate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,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patients.deceasedDateTime</a:t>
            </a:r>
            <a:endParaRPr lang="en-AU" sz="16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        .</a:t>
            </a:r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isNotNull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            .alias(</a:t>
            </a:r>
            <a:r>
              <a:rPr lang="en-AU" sz="1600" dirty="0">
                <a:solidFill>
                  <a:srgbClr val="A31515"/>
                </a:solidFill>
                <a:latin typeface="Meslo LG M, Menlo, Monaco,  Courier New"/>
              </a:rPr>
              <a:t>'deceased’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)</a:t>
            </a:r>
          </a:p>
          <a:p>
            <a:endParaRPr lang="en-AU" sz="1600" dirty="0">
              <a:solidFill>
                <a:srgbClr val="000000"/>
              </a:solidFill>
              <a:latin typeface="Meslo LG M, Menlo, Monaco,  Courier New"/>
            </a:endParaRPr>
          </a:p>
          <a:p>
            <a:r>
              <a:rPr lang="en-AU" sz="1600" dirty="0" err="1">
                <a:solidFill>
                  <a:srgbClr val="000000"/>
                </a:solidFill>
                <a:latin typeface="Meslo LG M, Menlo, Monaco,  Courier New"/>
              </a:rPr>
              <a:t>demographics.toPandas</a:t>
            </a:r>
            <a:r>
              <a:rPr lang="en-AU" sz="1600" dirty="0">
                <a:solidFill>
                  <a:srgbClr val="000000"/>
                </a:solidFill>
                <a:latin typeface="Meslo LG M, Menlo, Monaco,  Courier New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C1D28-D7DB-F746-B945-BD749D4A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289380"/>
            <a:ext cx="3327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0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1313</Words>
  <Application>Microsoft Macintosh PowerPoint</Application>
  <PresentationFormat>Widescreen</PresentationFormat>
  <Paragraphs>267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Meslo LG L</vt:lpstr>
      <vt:lpstr>Meslo LG M</vt:lpstr>
      <vt:lpstr>Meslo LG M, Menlo, Monaco,  Courier New</vt:lpstr>
      <vt:lpstr>Open Sans</vt:lpstr>
      <vt:lpstr>Office Theme</vt:lpstr>
      <vt:lpstr>John Grimes</vt:lpstr>
      <vt:lpstr>Learning outcomes</vt:lpstr>
      <vt:lpstr>Tools</vt:lpstr>
      <vt:lpstr>Generate a synthetic patient dataset</vt:lpstr>
      <vt:lpstr>Generate a synthetic patient dataset</vt:lpstr>
      <vt:lpstr>Get yourself a nice notebook</vt:lpstr>
      <vt:lpstr>Transform FHIR into Parquet</vt:lpstr>
      <vt:lpstr>Load data into Spark</vt:lpstr>
      <vt:lpstr>Demographics</vt:lpstr>
      <vt:lpstr>Demographics</vt:lpstr>
      <vt:lpstr>Demographics</vt:lpstr>
      <vt:lpstr>Join patients to conditions</vt:lpstr>
      <vt:lpstr>Flattening nested data</vt:lpstr>
      <vt:lpstr>Flattening nested data</vt:lpstr>
      <vt:lpstr>Disease profile</vt:lpstr>
      <vt:lpstr>With ValueSets!</vt:lpstr>
      <vt:lpstr>SNOMED CT ValueSets</vt:lpstr>
      <vt:lpstr>PowerPoint Presentation</vt:lpstr>
      <vt:lpstr>PowerPoint Presentation</vt:lpstr>
      <vt:lpstr>PowerPoint Presentation</vt:lpstr>
      <vt:lpstr>Disorder of glucose regulation ValueSet</vt:lpstr>
      <vt:lpstr>Disorder of glucose regulation ValueSet</vt:lpstr>
      <vt:lpstr>PowerPoint Presentation</vt:lpstr>
      <vt:lpstr>PowerPoint Presentation</vt:lpstr>
      <vt:lpstr>Loading the expansion into Spark</vt:lpstr>
      <vt:lpstr>ValueSet membership query</vt:lpstr>
      <vt:lpstr>Test the grouping on the data</vt:lpstr>
      <vt:lpstr>PowerPoint Presentation</vt:lpstr>
      <vt:lpstr>PowerPoint Presentation</vt:lpstr>
      <vt:lpstr>Historically coded data</vt:lpstr>
      <vt:lpstr>PowerPoint Presentation</vt:lpstr>
      <vt:lpstr>PowerPoint Presentation</vt:lpstr>
      <vt:lpstr>Translate request over implicit ConceptMap</vt:lpstr>
      <vt:lpstr>Translate response</vt:lpstr>
      <vt:lpstr>ValueSet including historical codes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Marita</dc:creator>
  <cp:keywords/>
  <dc:description/>
  <cp:lastModifiedBy>Grimes, John (H&amp;B, Herston - RBWH)</cp:lastModifiedBy>
  <cp:revision>221</cp:revision>
  <dcterms:created xsi:type="dcterms:W3CDTF">2017-07-13T07:33:22Z</dcterms:created>
  <dcterms:modified xsi:type="dcterms:W3CDTF">2019-11-22T05:53:31Z</dcterms:modified>
  <cp:category/>
</cp:coreProperties>
</file>